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87" r:id="rId17"/>
    <p:sldId id="389" r:id="rId18"/>
    <p:sldId id="388" r:id="rId19"/>
    <p:sldId id="390" r:id="rId20"/>
    <p:sldId id="339" r:id="rId21"/>
    <p:sldId id="362" r:id="rId22"/>
    <p:sldId id="369" r:id="rId23"/>
    <p:sldId id="375" r:id="rId24"/>
    <p:sldId id="377" r:id="rId25"/>
    <p:sldId id="376" r:id="rId26"/>
    <p:sldId id="372" r:id="rId27"/>
    <p:sldId id="310" r:id="rId28"/>
    <p:sldId id="385" r:id="rId29"/>
    <p:sldId id="38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1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#6: Analytics</a:t>
            </a:r>
            <a:r>
              <a:rPr lang="en-US" altLang="ko-KR" sz="1400" b="1" baseline="0" dirty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uc01_IP:Exposed_port" TargetMode="Externa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jpe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45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31" Type="http://schemas.openxmlformats.org/officeDocument/2006/relationships/image" Target="../media/image7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Learning: </a:t>
            </a:r>
            <a:r>
              <a:rPr lang="en-US" altLang="ko-KR" dirty="0" err="1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Cluster Resource Pool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2)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Master</a:t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1)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3)</a:t>
                </a: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</a:rPr>
                <a:t>Switch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Analytics Lab: 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get 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cs typeface="Times New Roman" panose="02020603050405020304" pitchFamily="18" charset="0"/>
              </a:rPr>
              <a:t>    Check all nodes are ready.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get pods -n rook-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ceph</a:t>
            </a:r>
            <a:endParaRPr lang="en-US" altLang="ko-KR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Installation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18134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242" y="1867862"/>
            <a:ext cx="8832503" cy="204491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256" y="1982198"/>
            <a:ext cx="88114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ko-KR" altLang="en-US" sz="1400" dirty="0" err="1">
                <a:latin typeface="Consolas" panose="020B0609020204030204" pitchFamily="49" charset="0"/>
              </a:rPr>
              <a:t>kubectl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patch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storageclass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rook-ceph-block</a:t>
            </a:r>
            <a:r>
              <a:rPr lang="ko-KR" altLang="en-US" sz="1400" dirty="0">
                <a:latin typeface="Consolas" panose="020B0609020204030204" pitchFamily="49" charset="0"/>
              </a:rPr>
              <a:t> -</a:t>
            </a:r>
            <a:r>
              <a:rPr lang="ko-KR" altLang="en-US" sz="1400" dirty="0" err="1">
                <a:latin typeface="Consolas" panose="020B0609020204030204" pitchFamily="49" charset="0"/>
              </a:rPr>
              <a:t>p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\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&gt; </a:t>
            </a:r>
            <a:r>
              <a:rPr lang="ko-KR" altLang="en-US" sz="1400" dirty="0">
                <a:latin typeface="Consolas" panose="020B0609020204030204" pitchFamily="49" charset="0"/>
              </a:rPr>
              <a:t>'{"</a:t>
            </a:r>
            <a:r>
              <a:rPr lang="ko-KR" altLang="en-US" sz="1400" dirty="0" err="1">
                <a:latin typeface="Consolas" panose="020B0609020204030204" pitchFamily="49" charset="0"/>
              </a:rPr>
              <a:t>metadata</a:t>
            </a:r>
            <a:r>
              <a:rPr lang="ko-KR" altLang="en-US" sz="1400" dirty="0">
                <a:latin typeface="Consolas" panose="020B0609020204030204" pitchFamily="49" charset="0"/>
              </a:rPr>
              <a:t>": {"</a:t>
            </a:r>
            <a:r>
              <a:rPr lang="ko-KR" altLang="en-US" sz="1400" dirty="0" err="1">
                <a:latin typeface="Consolas" panose="020B0609020204030204" pitchFamily="49" charset="0"/>
              </a:rPr>
              <a:t>annotations</a:t>
            </a:r>
            <a:r>
              <a:rPr lang="ko-KR" altLang="en-US" sz="1400" dirty="0">
                <a:latin typeface="Consolas" panose="020B0609020204030204" pitchFamily="49" charset="0"/>
              </a:rPr>
              <a:t>":{"</a:t>
            </a:r>
            <a:r>
              <a:rPr lang="ko-KR" altLang="en-US" sz="1400" dirty="0" err="1">
                <a:latin typeface="Consolas" panose="020B0609020204030204" pitchFamily="49" charset="0"/>
              </a:rPr>
              <a:t>storageclass.kubernetes.io</a:t>
            </a:r>
            <a:r>
              <a:rPr lang="ko-KR" altLang="en-US" sz="1400" dirty="0">
                <a:latin typeface="Consolas" panose="020B0609020204030204" pitchFamily="49" charset="0"/>
              </a:rPr>
              <a:t>/</a:t>
            </a:r>
            <a:r>
              <a:rPr lang="ko-KR" altLang="en-US" sz="1400" dirty="0" err="1">
                <a:latin typeface="Consolas" panose="020B0609020204030204" pitchFamily="49" charset="0"/>
              </a:rPr>
              <a:t>is-default-class</a:t>
            </a:r>
            <a:r>
              <a:rPr lang="ko-KR" altLang="en-US" sz="1400" dirty="0">
                <a:latin typeface="Consolas" panose="020B0609020204030204" pitchFamily="49" charset="0"/>
              </a:rPr>
              <a:t>":"</a:t>
            </a:r>
            <a:r>
              <a:rPr lang="ko-KR" altLang="en-US" sz="1400" dirty="0" err="1">
                <a:latin typeface="Consolas" panose="020B0609020204030204" pitchFamily="49" charset="0"/>
              </a:rPr>
              <a:t>true</a:t>
            </a:r>
            <a:r>
              <a:rPr lang="ko-KR" altLang="en-US" sz="1400" dirty="0">
                <a:latin typeface="Consolas" panose="020B0609020204030204" pitchFamily="49" charset="0"/>
              </a:rPr>
              <a:t>"}}}‘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ko-KR" altLang="en-US" sz="1600" dirty="0">
                <a:latin typeface="Consolas" panose="020B0609020204030204" pitchFamily="49" charset="0"/>
              </a:rPr>
              <a:t>kubectl </a:t>
            </a:r>
            <a:r>
              <a:rPr lang="ko-KR" altLang="en-US" sz="1600" dirty="0" err="1">
                <a:latin typeface="Consolas" panose="020B0609020204030204" pitchFamily="49" charset="0"/>
              </a:rPr>
              <a:t>get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 err="1">
                <a:latin typeface="Consolas" panose="020B0609020204030204" pitchFamily="49" charset="0"/>
              </a:rPr>
              <a:t>storageclasses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1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Installation (2/4)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03" y="1696944"/>
            <a:ext cx="8643224" cy="246221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2pPr lvl="1">
              <a:defRPr>
                <a:solidFill>
                  <a:srgbClr val="FF0000"/>
                </a:solidFill>
                <a:latin typeface="맑은 고딕 (본문)"/>
              </a:defRPr>
            </a:lvl2pPr>
          </a:lstStyle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Install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//configuration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export BASE_DIR=$HOME/</a:t>
            </a:r>
            <a:r>
              <a:rPr lang="en-US" altLang="ko-KR" sz="1400" dirty="0" err="1">
                <a:latin typeface="Consolas" panose="020B0609020204030204" pitchFamily="49" charset="0"/>
              </a:rPr>
              <a:t>kubeflow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mkdir</a:t>
            </a:r>
            <a:r>
              <a:rPr lang="en-US" altLang="ko-KR" sz="1400" dirty="0">
                <a:latin typeface="Consolas" panose="020B0609020204030204" pitchFamily="49" charset="0"/>
              </a:rPr>
              <a:t> -p $BASE_DIR &amp;&amp; </a:t>
            </a:r>
            <a:r>
              <a:rPr lang="en-US" altLang="ko-KR" sz="1400" dirty="0" err="1">
                <a:latin typeface="Consolas" panose="020B0609020204030204" pitchFamily="49" charset="0"/>
              </a:rPr>
              <a:t>pushd</a:t>
            </a:r>
            <a:r>
              <a:rPr lang="en-US" altLang="ko-KR" sz="1400" dirty="0">
                <a:latin typeface="Consolas" panose="020B0609020204030204" pitchFamily="49" charset="0"/>
              </a:rPr>
              <a:t> $BASE_DIR 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Download </a:t>
            </a:r>
            <a:r>
              <a:rPr lang="en-US" altLang="ko-KR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kfctl</a:t>
            </a:r>
            <a:r>
              <a:rPr lang="en-US" altLang="ko-KR" dirty="0"/>
              <a:t>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KFCTL_FILE=kfctl_v0.7.1-2-g55f9b2a_linux.tar.gz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wget</a:t>
            </a:r>
            <a:r>
              <a:rPr lang="en-US" altLang="ko-KR" sz="1400" dirty="0">
                <a:latin typeface="Consolas" panose="020B0609020204030204" pitchFamily="49" charset="0"/>
              </a:rPr>
              <a:t> https://github.com/kubeflow/kfctl/releases/download/v0.7.1/${KFCTL_FILE}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tar -</a:t>
            </a:r>
            <a:r>
              <a:rPr lang="en-US" altLang="ko-KR" sz="1400" dirty="0" err="1">
                <a:latin typeface="Consolas" panose="020B0609020204030204" pitchFamily="49" charset="0"/>
              </a:rPr>
              <a:t>xf</a:t>
            </a:r>
            <a:r>
              <a:rPr lang="en-US" altLang="ko-KR" sz="1400" dirty="0">
                <a:latin typeface="Consolas" panose="020B0609020204030204" pitchFamily="49" charset="0"/>
              </a:rPr>
              <a:t> $KFCTL_FILE &amp;&amp; </a:t>
            </a:r>
            <a:r>
              <a:rPr lang="en-US" altLang="ko-KR" sz="1400" dirty="0" err="1">
                <a:latin typeface="Consolas" panose="020B0609020204030204" pitchFamily="49" charset="0"/>
              </a:rPr>
              <a:t>rm</a:t>
            </a:r>
            <a:r>
              <a:rPr lang="en-US" altLang="ko-KR" sz="1400" dirty="0">
                <a:latin typeface="Consolas" panose="020B0609020204030204" pitchFamily="49" charset="0"/>
              </a:rPr>
              <a:t> $KFCTL_FILE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mv </a:t>
            </a:r>
            <a:r>
              <a:rPr lang="en-US" altLang="ko-KR" sz="1400" dirty="0" err="1">
                <a:latin typeface="Consolas" panose="020B0609020204030204" pitchFamily="49" charset="0"/>
              </a:rPr>
              <a:t>kfctl</a:t>
            </a:r>
            <a:r>
              <a:rPr lang="en-US" altLang="ko-KR" sz="1400" dirty="0">
                <a:latin typeface="Consolas" panose="020B0609020204030204" pitchFamily="49" charset="0"/>
              </a:rPr>
              <a:t> /</a:t>
            </a:r>
            <a:r>
              <a:rPr lang="en-US" altLang="ko-KR" sz="1400" dirty="0" err="1">
                <a:latin typeface="Consolas" panose="020B0609020204030204" pitchFamily="49" charset="0"/>
              </a:rPr>
              <a:t>usr</a:t>
            </a:r>
            <a:r>
              <a:rPr lang="en-US" altLang="ko-KR" sz="1400" dirty="0">
                <a:latin typeface="Consolas" panose="020B0609020204030204" pitchFamily="49" charset="0"/>
              </a:rPr>
              <a:t>/local/bin/</a:t>
            </a:r>
            <a:r>
              <a:rPr lang="en-US" altLang="ko-KR" sz="1400" dirty="0" err="1">
                <a:latin typeface="Consolas" panose="020B0609020204030204" pitchFamily="49" charset="0"/>
              </a:rPr>
              <a:t>kfctl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22636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4731488" y="4221126"/>
            <a:ext cx="1254642" cy="1913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77507" y="5147071"/>
            <a:ext cx="213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Continued next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64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Installation (3/4)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359" y="1586987"/>
            <a:ext cx="8001150" cy="317009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2pPr lvl="1">
              <a:defRPr>
                <a:solidFill>
                  <a:srgbClr val="FF0000"/>
                </a:solidFill>
                <a:latin typeface="맑은 고딕 (본문)"/>
              </a:defRPr>
            </a:lvl2pPr>
          </a:lstStyle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Install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(cont’d)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Set environment variables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export KF_NAME="my-</a:t>
            </a:r>
            <a:r>
              <a:rPr lang="en-US" altLang="ko-KR" sz="1400" dirty="0" err="1">
                <a:latin typeface="Consolas" panose="020B0609020204030204" pitchFamily="49" charset="0"/>
              </a:rPr>
              <a:t>kubeflow</a:t>
            </a:r>
            <a:r>
              <a:rPr lang="en-US" altLang="ko-KR" sz="1400" dirty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export KF_DIR=${BASE_DIR}/${KF_NAME}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export PATH=$PATH:$BASE_DIR 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export CONFIG_URI="https://raw.githubusercontent.com/</a:t>
            </a:r>
            <a:r>
              <a:rPr lang="en-US" altLang="ko-KR" sz="1400" dirty="0" err="1">
                <a:latin typeface="Consolas" panose="020B0609020204030204" pitchFamily="49" charset="0"/>
              </a:rPr>
              <a:t>kubeflow</a:t>
            </a:r>
            <a:r>
              <a:rPr lang="en-US" altLang="ko-KR" sz="1400" dirty="0">
                <a:latin typeface="Consolas" panose="020B0609020204030204" pitchFamily="49" charset="0"/>
              </a:rPr>
              <a:t>/manifests/\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v0.7- branch/</a:t>
            </a:r>
            <a:r>
              <a:rPr lang="en-US" altLang="ko-KR" sz="1400" dirty="0" err="1">
                <a:latin typeface="Consolas" panose="020B0609020204030204" pitchFamily="49" charset="0"/>
              </a:rPr>
              <a:t>kfdef</a:t>
            </a:r>
            <a:r>
              <a:rPr lang="en-US" altLang="ko-KR" sz="1400" dirty="0">
                <a:latin typeface="Consolas" panose="020B0609020204030204" pitchFamily="49" charset="0"/>
              </a:rPr>
              <a:t>/kfctl_k8s_istio.0.7.0.yaml" 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Install </a:t>
            </a:r>
            <a:r>
              <a:rPr lang="en-US" altLang="ko-KR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kubeflow</a:t>
            </a:r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rm</a:t>
            </a:r>
            <a:r>
              <a:rPr lang="en-US" altLang="ko-KR" sz="1400" dirty="0">
                <a:latin typeface="Consolas" panose="020B0609020204030204" pitchFamily="49" charset="0"/>
              </a:rPr>
              <a:t> -</a:t>
            </a:r>
            <a:r>
              <a:rPr lang="en-US" altLang="ko-KR" sz="1400" dirty="0" err="1">
                <a:latin typeface="Consolas" panose="020B0609020204030204" pitchFamily="49" charset="0"/>
              </a:rPr>
              <a:t>rf</a:t>
            </a:r>
            <a:r>
              <a:rPr lang="en-US" altLang="ko-KR" sz="1400" dirty="0">
                <a:latin typeface="Consolas" panose="020B0609020204030204" pitchFamily="49" charset="0"/>
              </a:rPr>
              <a:t> $KF_DIR; </a:t>
            </a:r>
            <a:r>
              <a:rPr lang="en-US" altLang="ko-KR" sz="1400" dirty="0" err="1">
                <a:latin typeface="Consolas" panose="020B0609020204030204" pitchFamily="49" charset="0"/>
              </a:rPr>
              <a:t>mkdir</a:t>
            </a:r>
            <a:r>
              <a:rPr lang="en-US" altLang="ko-KR" sz="1400" dirty="0">
                <a:latin typeface="Consolas" panose="020B0609020204030204" pitchFamily="49" charset="0"/>
              </a:rPr>
              <a:t> -p $KF_DIR &amp;&amp; cd $KF_DIR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kfctl</a:t>
            </a:r>
            <a:r>
              <a:rPr lang="en-US" altLang="ko-KR" sz="1400" dirty="0">
                <a:latin typeface="Consolas" panose="020B0609020204030204" pitchFamily="49" charset="0"/>
              </a:rPr>
              <a:t> apply -V -f $CONFIG_URI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popd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5359" y="1125116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2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Installation (4/4)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06" y="1771783"/>
            <a:ext cx="62063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watch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get pods -n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kubeflow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watch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get svc -n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istio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-system</a:t>
            </a: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all ports using by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get services -n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kubeflow</a:t>
            </a:r>
            <a:endParaRPr lang="ko-KR" altLang="en-US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97212" y="3433776"/>
            <a:ext cx="4557560" cy="1694093"/>
            <a:chOff x="397212" y="3433776"/>
            <a:chExt cx="6240780" cy="23197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212" y="3433776"/>
              <a:ext cx="6240780" cy="231976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697236" y="4581094"/>
              <a:ext cx="361951" cy="130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5380303"/>
            <a:ext cx="5849678" cy="135421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You can access </a:t>
            </a:r>
            <a:r>
              <a:rPr lang="en-US" altLang="ko-KR" dirty="0" err="1"/>
              <a:t>Jupyter</a:t>
            </a:r>
            <a:r>
              <a:rPr lang="en-US" altLang="ko-KR" dirty="0"/>
              <a:t> hub at this address </a:t>
            </a:r>
          </a:p>
          <a:p>
            <a:r>
              <a:rPr lang="en-US" altLang="ko-KR" dirty="0"/>
              <a:t>http://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/>
              <a:t>:</a:t>
            </a:r>
            <a:r>
              <a:rPr lang="en-US" altLang="ko-KR" dirty="0">
                <a:solidFill>
                  <a:srgbClr val="FF0000"/>
                </a:solidFill>
              </a:rPr>
              <a:t>Exposed_port</a:t>
            </a:r>
            <a:endParaRPr lang="en-US" altLang="ko-KR" dirty="0">
              <a:solidFill>
                <a:srgbClr val="FF0000"/>
              </a:solidFill>
              <a:hlinkClick r:id="rId5"/>
            </a:endParaRPr>
          </a:p>
          <a:p>
            <a:r>
              <a:rPr lang="en-US" altLang="ko-KR" dirty="0"/>
              <a:t>You can check </a:t>
            </a:r>
            <a:r>
              <a:rPr lang="en-US" altLang="ko-KR" dirty="0">
                <a:solidFill>
                  <a:srgbClr val="FF0000"/>
                </a:solidFill>
              </a:rPr>
              <a:t>the exact port</a:t>
            </a:r>
            <a:r>
              <a:rPr lang="en-US" altLang="ko-KR" dirty="0"/>
              <a:t> by this command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</a:rPr>
              <a:t>kubectl</a:t>
            </a:r>
            <a:r>
              <a:rPr lang="en-US" altLang="ko-KR" sz="1400" dirty="0">
                <a:latin typeface="Consolas" panose="020B0609020204030204" pitchFamily="49" charset="0"/>
              </a:rPr>
              <a:t> -n </a:t>
            </a:r>
            <a:r>
              <a:rPr lang="en-US" altLang="ko-KR" sz="1400" dirty="0" err="1">
                <a:latin typeface="Consolas" panose="020B0609020204030204" pitchFamily="49" charset="0"/>
              </a:rPr>
              <a:t>istio</a:t>
            </a:r>
            <a:r>
              <a:rPr lang="en-US" altLang="ko-KR" sz="1400" dirty="0">
                <a:latin typeface="Consolas" panose="020B0609020204030204" pitchFamily="49" charset="0"/>
              </a:rPr>
              <a:t>-system get svc </a:t>
            </a:r>
            <a:r>
              <a:rPr lang="en-US" altLang="ko-KR" sz="1400" dirty="0" err="1">
                <a:latin typeface="Consolas" panose="020B0609020204030204" pitchFamily="49" charset="0"/>
              </a:rPr>
              <a:t>istio-ingressgateway</a:t>
            </a:r>
            <a:r>
              <a:rPr lang="en-US" altLang="ko-KR" sz="1400" dirty="0">
                <a:latin typeface="Consolas" panose="020B0609020204030204" pitchFamily="49" charset="0"/>
              </a:rPr>
              <a:t> \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-o </a:t>
            </a:r>
            <a:r>
              <a:rPr lang="en-US" altLang="ko-KR" sz="1400" dirty="0" err="1">
                <a:latin typeface="Consolas" panose="020B0609020204030204" pitchFamily="49" charset="0"/>
              </a:rPr>
              <a:t>jsonpath</a:t>
            </a:r>
            <a:r>
              <a:rPr lang="en-US" altLang="ko-KR" sz="1400" dirty="0">
                <a:latin typeface="Consolas" panose="020B0609020204030204" pitchFamily="49" charset="0"/>
              </a:rPr>
              <a:t>='{.</a:t>
            </a:r>
            <a:r>
              <a:rPr lang="en-US" altLang="ko-KR" sz="1400" dirty="0" err="1">
                <a:latin typeface="Consolas" panose="020B0609020204030204" pitchFamily="49" charset="0"/>
              </a:rPr>
              <a:t>spec.ports</a:t>
            </a:r>
            <a:r>
              <a:rPr lang="en-US" altLang="ko-KR" sz="1400" dirty="0">
                <a:latin typeface="Consolas" panose="020B0609020204030204" pitchFamily="49" charset="0"/>
              </a:rPr>
              <a:t>[?(@.name=="http2")].nodePort}')</a:t>
            </a:r>
            <a:endParaRPr lang="ko-KR" alt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1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Cluster Resource Pool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2)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Master</a:t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1)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3)</a:t>
                </a: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</a:rPr>
                <a:t>Switch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Analytics Lab: 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4714" y="1921248"/>
            <a:ext cx="9119286" cy="144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3736" y="2011292"/>
            <a:ext cx="81480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Open a web browser and enter the </a:t>
            </a:r>
            <a:r>
              <a:rPr lang="en-US" altLang="ko-KR" dirty="0" err="1"/>
              <a:t>Jupyter</a:t>
            </a:r>
            <a:r>
              <a:rPr lang="en-US" altLang="ko-KR" dirty="0"/>
              <a:t> hub address </a:t>
            </a:r>
          </a:p>
          <a:p>
            <a:r>
              <a:rPr lang="en-US" altLang="ko-KR" dirty="0"/>
              <a:t>http://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/>
              <a:t>:</a:t>
            </a:r>
            <a:r>
              <a:rPr lang="en-US" altLang="ko-KR" dirty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cs typeface="Times New Roman" panose="02020603050405020304" pitchFamily="18" charset="0"/>
              </a:rPr>
              <a:t>Enter your username and click ‘Sign In’ button (you don’t have to enter 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a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216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/>
              <a:t>Jupyter</a:t>
            </a:r>
            <a:r>
              <a:rPr lang="en-US" altLang="ko-KR" dirty="0"/>
              <a:t> Notebook container for Machine Learning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a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95482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Jupyter</a:t>
            </a:r>
            <a:r>
              <a:rPr lang="en-US" altLang="ko-KR" sz="1600" dirty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kubectl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-n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istio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-system get svc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istio-ingressgateway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-o \</a:t>
            </a:r>
          </a:p>
          <a:p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jsonpath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='{.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spec.ports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[?(@.name=="http2")].nodePort}')</a:t>
            </a: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3055906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a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44587"/>
          <a:stretch/>
        </p:blipFill>
        <p:spPr>
          <a:xfrm>
            <a:off x="205357" y="5245673"/>
            <a:ext cx="6442650" cy="10071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4667017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Jupyter</a:t>
            </a:r>
            <a:r>
              <a:rPr lang="en-US" altLang="ko-KR" sz="1600" dirty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Download sample notebook including MNIST Machine Learning Code</a:t>
            </a: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git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clone </a:t>
            </a:r>
            <a:r>
              <a:rPr lang="ko-KR" altLang="en-US" dirty="0">
                <a:latin typeface="Consolas" panose="020B0609020204030204" pitchFamily="49" charset="0"/>
              </a:rPr>
              <a:t>https://github.com/aymericdamien/TensorFlow-Examples/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en-US" altLang="ko-KR" dirty="0"/>
              <a:t>Or Download from web browser as below. (you need to unzip the 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TensorFlow-Examples-master\notebooks\3_NeuralNetwork</a:t>
            </a:r>
            <a:r>
              <a:rPr lang="en-US" altLang="ko-KR" dirty="0"/>
              <a:t>\</a:t>
            </a:r>
            <a:r>
              <a:rPr lang="en-US" altLang="ko-KR" dirty="0" err="1">
                <a:solidFill>
                  <a:srgbClr val="FF0000"/>
                </a:solidFill>
              </a:rPr>
              <a:t>convolutional_network.ipynb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We will upload the sample notebook on your </a:t>
            </a:r>
            <a:r>
              <a:rPr lang="en-US" altLang="ko-KR" dirty="0" err="1"/>
              <a:t>Jupyter</a:t>
            </a:r>
            <a:r>
              <a:rPr lang="en-US" altLang="ko-KR" dirty="0"/>
              <a:t> and run it. </a:t>
            </a:r>
          </a:p>
          <a:p>
            <a:r>
              <a:rPr lang="en-US" altLang="ko-KR" dirty="0"/>
              <a:t>The notebook include MNIST machine 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Remember! we will use this file</a:t>
            </a:r>
          </a:p>
          <a:p>
            <a:r>
              <a:rPr lang="ko-KR" altLang="en-US" sz="1200" dirty="0"/>
              <a:t>TensorFlow-Examples-master\notebooks\3_NeuralNetwork</a:t>
            </a:r>
            <a:r>
              <a:rPr lang="en-US" altLang="ko-KR" sz="1200" dirty="0"/>
              <a:t>\</a:t>
            </a:r>
            <a:r>
              <a:rPr lang="en-US" altLang="ko-KR" sz="1200" dirty="0" err="1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training 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709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Now, you will run the MNIST example code in sample notebook.</a:t>
            </a:r>
          </a:p>
          <a:p>
            <a:r>
              <a:rPr lang="en-US" altLang="ko-KR" dirty="0"/>
              <a:t>Click kernel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en-US" altLang="ko-KR" dirty="0" err="1">
                <a:sym typeface="Wingdings" panose="05000000000000000000" pitchFamily="2" charset="2"/>
              </a:rPr>
              <a:t>Restart&amp;Clear</a:t>
            </a:r>
            <a:r>
              <a:rPr lang="en-US" altLang="ko-KR" dirty="0">
                <a:sym typeface="Wingdings" panose="05000000000000000000" pitchFamily="2" charset="2"/>
              </a:rPr>
              <a:t> Output” button  “</a:t>
            </a:r>
            <a:r>
              <a:rPr lang="en-US" altLang="ko-KR" dirty="0" err="1">
                <a:sym typeface="Wingdings" panose="05000000000000000000" pitchFamily="2" charset="2"/>
              </a:rPr>
              <a:t>Restart&amp;Run</a:t>
            </a:r>
            <a:r>
              <a:rPr lang="en-US" altLang="ko-KR" dirty="0">
                <a:sym typeface="Wingdings" panose="05000000000000000000" pitchFamily="2" charset="2"/>
              </a:rPr>
              <a:t> All”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b="1" dirty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Check training results</a:t>
            </a:r>
          </a:p>
          <a:p>
            <a:r>
              <a:rPr lang="en-US" altLang="ko-KR" dirty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Your Machine Learning model correctly identified the 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Analytics (Intelligence) Lab, you have experimented </a:t>
            </a:r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/>
              <a:t>How to create ML/DL environment on a container-orchestrated cluster? (</a:t>
            </a:r>
            <a:r>
              <a:rPr lang="en-US" altLang="ko-KR" sz="3200" dirty="0" err="1"/>
              <a:t>Kubeflow</a:t>
            </a:r>
            <a:r>
              <a:rPr lang="en-US" altLang="ko-KR" sz="3200" dirty="0"/>
              <a:t>, …)</a:t>
            </a:r>
          </a:p>
          <a:p>
            <a:pPr marL="514350" indent="-514350">
              <a:buAutoNum type="arabicPeriod"/>
            </a:pPr>
            <a:r>
              <a:rPr lang="en-US" altLang="ko-KR" sz="3200" dirty="0"/>
              <a:t>How to 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/>
              <a:t>Do you understand the 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SmartX</a:t>
            </a:r>
            <a:r>
              <a:rPr lang="en-US" altLang="ko-KR" dirty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Functions 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p+v+c</a:t>
            </a:r>
            <a:r>
              <a:rPr lang="en-US" altLang="ko-KR" sz="2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ea typeface="굴림" pitchFamily="50" charset="-127"/>
                  </a:rPr>
                  <a:t>Scale </a:t>
                </a:r>
                <a:r>
                  <a:rPr lang="en-US" altLang="ko-KR" sz="2000" dirty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ea typeface="굴림" pitchFamily="50" charset="-127"/>
                  </a:rPr>
                  <a:t>Scale </a:t>
                </a:r>
                <a:r>
                  <a:rPr lang="en-US" altLang="ko-KR" sz="2000" dirty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HPC + </a:t>
            </a:r>
          </a:p>
          <a:p>
            <a:pPr algn="ctr"/>
            <a:r>
              <a:rPr lang="en-US" altLang="ko-KR" sz="2400" dirty="0"/>
              <a:t>HPDA (</a:t>
            </a:r>
            <a:r>
              <a:rPr lang="en-US" altLang="ko-KR" sz="2400" dirty="0" err="1"/>
              <a:t>BigData</a:t>
            </a:r>
            <a:r>
              <a:rPr lang="en-US" altLang="ko-KR" sz="2400" dirty="0"/>
              <a:t>) </a:t>
            </a:r>
          </a:p>
          <a:p>
            <a:pPr algn="ctr"/>
            <a:endParaRPr lang="en-US" altLang="ko-KR" sz="24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HPC + HPDA (</a:t>
            </a:r>
            <a:r>
              <a:rPr lang="en-US" altLang="ko-KR" sz="2400" dirty="0" err="1"/>
              <a:t>BigData</a:t>
            </a:r>
            <a:r>
              <a:rPr lang="en-US" altLang="ko-KR" sz="2400" dirty="0"/>
              <a:t>) </a:t>
            </a: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en-US" altLang="ko-KR" sz="3200" dirty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Nvidia</a:t>
            </a:r>
            <a:r>
              <a:rPr lang="en-US" altLang="ko-KR" dirty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Learning: </a:t>
            </a:r>
            <a:r>
              <a:rPr lang="en-US" altLang="ko-KR" dirty="0" err="1"/>
              <a:t>TensorFlow</a:t>
            </a:r>
            <a:r>
              <a:rPr lang="en-US" altLang="ko-KR" dirty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Jupyter</a:t>
            </a:r>
            <a:r>
              <a:rPr lang="en-US" altLang="ko-KR" sz="2400" b="1" dirty="0"/>
              <a:t> 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14688</TotalTime>
  <Words>1490</Words>
  <Application>Microsoft Office PowerPoint</Application>
  <PresentationFormat>화면 슬라이드 쇼(4:3)</PresentationFormat>
  <Paragraphs>310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김현서</cp:lastModifiedBy>
  <cp:revision>177</cp:revision>
  <dcterms:created xsi:type="dcterms:W3CDTF">2018-10-02T10:07:38Z</dcterms:created>
  <dcterms:modified xsi:type="dcterms:W3CDTF">2022-03-09T09:24:07Z</dcterms:modified>
</cp:coreProperties>
</file>